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8426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3894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3617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44059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511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05686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44478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6464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8495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6639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9493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6511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352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54691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1748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2734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445F9-ADF9-40B3-90B6-7109639F4122}" type="datetimeFigureOut">
              <a:rPr lang="is-IS" smtClean="0"/>
              <a:t>17.5.2017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5B36E7B-85EC-4F96-81D4-38B2A3019D1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070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  <p:sldLayoutId id="2147484010" r:id="rId12"/>
    <p:sldLayoutId id="2147484011" r:id="rId13"/>
    <p:sldLayoutId id="2147484012" r:id="rId14"/>
    <p:sldLayoutId id="2147484013" r:id="rId15"/>
    <p:sldLayoutId id="214748401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s-IS" dirty="0"/>
              <a:t>Rekstur samstarfverkefna utan byggðarsamlaga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Íþróttamiðstöðvar, félagsmiðstöð, vinnuskóli og önnur samstarfsverkefni</a:t>
            </a:r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434936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Þjónustumiðstöð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Þjónustumiðstöð Rangárþings ytra hefur umsjón með snjómokstri á vegum í umsjón sveitarfélaganna og Ásahreppur greiðir hlutdeild í þeim kostnaði.Heildarkostnaður var 509 þús og þar af kostnaður Ásahrepps kr. 243 þús.</a:t>
            </a:r>
          </a:p>
          <a:p>
            <a:r>
              <a:rPr lang="is-IS" dirty="0"/>
              <a:t>Þjónustumiðstöð Rangárþings ytra sér um rekstur á gámaplani við Meiri-Tungu. Heildar kostnaður var 1.520 þús. Ásahreppur greiðir 25% af þeim kostnaði, 380 þús.</a:t>
            </a:r>
          </a:p>
          <a:p>
            <a:r>
              <a:rPr lang="is-IS" dirty="0"/>
              <a:t>Þjónustumiðstöð sinnir tilfallandi verkefnum fyrir Ásahrepp og Ásahreppur greiðir skv. útseldum tímum.</a:t>
            </a:r>
          </a:p>
        </p:txBody>
      </p:sp>
    </p:spTree>
    <p:extLst>
      <p:ext uri="{BB962C8B-B14F-4D97-AF65-F5344CB8AC3E}">
        <p14:creationId xmlns:p14="http://schemas.microsoft.com/office/powerpoint/2010/main" val="4134247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Skrifstofa Rangárþings ytra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Skrifstofa Rangárþings ytra sér um framkvæmdastjórn, bókhald, uppgjör og áætlanagerð fyrir öll samstarfsverkefni sveitarfélaganna að undanskildri umjón með Holtamannaafrétti.</a:t>
            </a:r>
          </a:p>
          <a:p>
            <a:r>
              <a:rPr lang="is-IS" dirty="0"/>
              <a:t>Húsakynni og Vatnsveitan greiða fyrir þessa þjónustu skv. þjónustusamningi.</a:t>
            </a:r>
          </a:p>
          <a:p>
            <a:r>
              <a:rPr lang="is-IS" dirty="0"/>
              <a:t>Húsakynni greiddi kr. 1.115 þús árið 2016</a:t>
            </a:r>
          </a:p>
          <a:p>
            <a:r>
              <a:rPr lang="is-IS" dirty="0"/>
              <a:t>Vatnsveitan greiddi kr. 1.397 árið 2016. </a:t>
            </a:r>
          </a:p>
          <a:p>
            <a:r>
              <a:rPr lang="is-IS" dirty="0"/>
              <a:t>Ásahreppur greiðir hlutdeild í bókhaldskostnaði vegna Odda bs. og vegna reksturs íþróttamiðstöðva beint til Rangárþings ytra skv. þjónustusamningi.</a:t>
            </a:r>
          </a:p>
          <a:p>
            <a:r>
              <a:rPr lang="is-IS" dirty="0"/>
              <a:t>Ásahreppur greiddi kr. 1.615 þús vegna Odda bs. og kr. 116 þús vegna íþróttamiðstöðva.</a:t>
            </a:r>
          </a:p>
        </p:txBody>
      </p:sp>
    </p:spTree>
    <p:extLst>
      <p:ext uri="{BB962C8B-B14F-4D97-AF65-F5344CB8AC3E}">
        <p14:creationId xmlns:p14="http://schemas.microsoft.com/office/powerpoint/2010/main" val="1183088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Ásahreppur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Hefur umsjón með Holtamannaafrétti. </a:t>
            </a:r>
          </a:p>
          <a:p>
            <a:r>
              <a:rPr lang="is-IS" dirty="0"/>
              <a:t>Álagningu og innheimtu fasteignagjalda á afréttinum.</a:t>
            </a:r>
          </a:p>
          <a:p>
            <a:r>
              <a:rPr lang="is-IS" dirty="0"/>
              <a:t>Umsjón með fjallskilakostnaði.</a:t>
            </a:r>
          </a:p>
          <a:p>
            <a:r>
              <a:rPr lang="is-IS" dirty="0"/>
              <a:t>Rangárþing ytra greiðir 3/7 af umjónarkostnaði skv. þjónustusamningi.</a:t>
            </a:r>
          </a:p>
          <a:p>
            <a:r>
              <a:rPr lang="is-IS" dirty="0"/>
              <a:t>Rangárþing ytra greiddi kr. 274 þús árið 2016.</a:t>
            </a:r>
          </a:p>
        </p:txBody>
      </p:sp>
    </p:spTree>
    <p:extLst>
      <p:ext uri="{BB962C8B-B14F-4D97-AF65-F5344CB8AC3E}">
        <p14:creationId xmlns:p14="http://schemas.microsoft.com/office/powerpoint/2010/main" val="1586740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Önnur samstarfsverkefni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Samfella í íþróttastarfi fyrir börn í 5-10 bekk grunnskóla. </a:t>
            </a:r>
          </a:p>
          <a:p>
            <a:r>
              <a:rPr lang="is-IS" dirty="0"/>
              <a:t>Heildarkostnaður við samfellu 2016 var kr. 2.459 þús.</a:t>
            </a:r>
          </a:p>
          <a:p>
            <a:r>
              <a:rPr lang="is-IS" dirty="0"/>
              <a:t>Hvort sveitarfélag greiðir kostnað eftir fjölda barna sem nýta sér samfelluna. Ekkert barn úr Ásahreppi nýtti þessa þjónustu árið 2016.</a:t>
            </a:r>
          </a:p>
          <a:p>
            <a:r>
              <a:rPr lang="is-IS" dirty="0"/>
              <a:t>Sumarnámskeið. Hvort sveitarfélag greiðir kostnað eftir fjölda barna. Ekkert sumarnámskeið var á vegum sveitarfélaganna árið 2016. Íþróttafélögin sáum um þessa þjónustu.</a:t>
            </a:r>
          </a:p>
        </p:txBody>
      </p:sp>
    </p:spTree>
    <p:extLst>
      <p:ext uri="{BB962C8B-B14F-4D97-AF65-F5344CB8AC3E}">
        <p14:creationId xmlns:p14="http://schemas.microsoft.com/office/powerpoint/2010/main" val="244990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Íþróttamiðstöðvar á Hellu, Laugalandi og Þykkvabæ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Skipting kostnaðar miðað við íbúafjölda sveitarfélaganna 1. des.</a:t>
            </a:r>
          </a:p>
          <a:p>
            <a:endParaRPr lang="is-IS" dirty="0"/>
          </a:p>
          <a:p>
            <a:endParaRPr lang="is-I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479380"/>
              </p:ext>
            </p:extLst>
          </p:nvPr>
        </p:nvGraphicFramePr>
        <p:xfrm>
          <a:off x="2755900" y="2984500"/>
          <a:ext cx="5981700" cy="226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0448">
                  <a:extLst>
                    <a:ext uri="{9D8B030D-6E8A-4147-A177-3AD203B41FA5}">
                      <a16:colId xmlns:a16="http://schemas.microsoft.com/office/drawing/2014/main" val="702977542"/>
                    </a:ext>
                  </a:extLst>
                </a:gridCol>
                <a:gridCol w="1398060">
                  <a:extLst>
                    <a:ext uri="{9D8B030D-6E8A-4147-A177-3AD203B41FA5}">
                      <a16:colId xmlns:a16="http://schemas.microsoft.com/office/drawing/2014/main" val="4205204031"/>
                    </a:ext>
                  </a:extLst>
                </a:gridCol>
                <a:gridCol w="1303192">
                  <a:extLst>
                    <a:ext uri="{9D8B030D-6E8A-4147-A177-3AD203B41FA5}">
                      <a16:colId xmlns:a16="http://schemas.microsoft.com/office/drawing/2014/main" val="302304525"/>
                    </a:ext>
                  </a:extLst>
                </a:gridCol>
              </a:tblGrid>
              <a:tr h="713123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 dirty="0">
                          <a:effectLst/>
                        </a:rPr>
                        <a:t>Íbúafjöldi 1. des 2016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Hlutfall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142682889"/>
                  </a:ext>
                </a:extLst>
              </a:tr>
              <a:tr h="713123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 dirty="0">
                          <a:effectLst/>
                        </a:rPr>
                        <a:t>Rangárþing ytra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1.544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85,83%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17724323"/>
                  </a:ext>
                </a:extLst>
              </a:tr>
              <a:tr h="417177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Ásahreppur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255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14,17%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518434219"/>
                  </a:ext>
                </a:extLst>
              </a:tr>
              <a:tr h="417177"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1.799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876045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767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s-IS" sz="3600" b="1" dirty="0"/>
              <a:t>Heildarkostnaður við rekstur íþróttamiðstöðva og skipting milli sveitarfélaganna.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735381"/>
              </p:ext>
            </p:extLst>
          </p:nvPr>
        </p:nvGraphicFramePr>
        <p:xfrm>
          <a:off x="1384301" y="2514601"/>
          <a:ext cx="6731000" cy="3327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31027">
                  <a:extLst>
                    <a:ext uri="{9D8B030D-6E8A-4147-A177-3AD203B41FA5}">
                      <a16:colId xmlns:a16="http://schemas.microsoft.com/office/drawing/2014/main" val="2501900768"/>
                    </a:ext>
                  </a:extLst>
                </a:gridCol>
                <a:gridCol w="1291761">
                  <a:extLst>
                    <a:ext uri="{9D8B030D-6E8A-4147-A177-3AD203B41FA5}">
                      <a16:colId xmlns:a16="http://schemas.microsoft.com/office/drawing/2014/main" val="3586215484"/>
                    </a:ext>
                  </a:extLst>
                </a:gridCol>
                <a:gridCol w="1204106">
                  <a:extLst>
                    <a:ext uri="{9D8B030D-6E8A-4147-A177-3AD203B41FA5}">
                      <a16:colId xmlns:a16="http://schemas.microsoft.com/office/drawing/2014/main" val="2766594108"/>
                    </a:ext>
                  </a:extLst>
                </a:gridCol>
                <a:gridCol w="1204106">
                  <a:extLst>
                    <a:ext uri="{9D8B030D-6E8A-4147-A177-3AD203B41FA5}">
                      <a16:colId xmlns:a16="http://schemas.microsoft.com/office/drawing/2014/main" val="1218551379"/>
                    </a:ext>
                  </a:extLst>
                </a:gridCol>
              </a:tblGrid>
              <a:tr h="752058"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800" b="1" u="none" strike="noStrike" dirty="0">
                          <a:effectLst/>
                        </a:rPr>
                        <a:t>Kostnaður 2016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800" b="1" u="none" strike="noStrike">
                          <a:effectLst/>
                        </a:rPr>
                        <a:t>Hlutur Ry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s-IS" sz="1800" b="1" u="none" strike="noStrike">
                          <a:effectLst/>
                        </a:rPr>
                        <a:t>Hlutur Ásahrepps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972136636"/>
                  </a:ext>
                </a:extLst>
              </a:tr>
              <a:tr h="429224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Íþróttamiðstöð Hellu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74.008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63.518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10.490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162619220"/>
                  </a:ext>
                </a:extLst>
              </a:tr>
              <a:tr h="429224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Íþróttahúsið Þykkvabæ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23.644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20.293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3.351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77677728"/>
                  </a:ext>
                </a:extLst>
              </a:tr>
              <a:tr h="429224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Íþróttamiðstöð Laugalandi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25.497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21.883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3.614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788475885"/>
                  </a:ext>
                </a:extLst>
              </a:tr>
              <a:tr h="429224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Samtals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123.149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105.694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17.455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301770878"/>
                  </a:ext>
                </a:extLst>
              </a:tr>
              <a:tr h="429224"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58578766"/>
                  </a:ext>
                </a:extLst>
              </a:tr>
              <a:tr h="429224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 dirty="0">
                          <a:effectLst/>
                        </a:rPr>
                        <a:t>Umsjónarkostnaður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821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705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116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652836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36700" y="2882900"/>
            <a:ext cx="2730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1200" dirty="0"/>
              <a:t>Í þús kr.</a:t>
            </a:r>
          </a:p>
        </p:txBody>
      </p:sp>
    </p:spTree>
    <p:extLst>
      <p:ext uri="{BB962C8B-B14F-4D97-AF65-F5344CB8AC3E}">
        <p14:creationId xmlns:p14="http://schemas.microsoft.com/office/powerpoint/2010/main" val="189843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Greining á heildarkostnaði</a:t>
            </a:r>
            <a:br>
              <a:rPr lang="is-IS" dirty="0"/>
            </a:br>
            <a:endParaRPr lang="is-I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141455"/>
              </p:ext>
            </p:extLst>
          </p:nvPr>
        </p:nvGraphicFramePr>
        <p:xfrm>
          <a:off x="1369219" y="2768600"/>
          <a:ext cx="8257383" cy="2774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9814">
                  <a:extLst>
                    <a:ext uri="{9D8B030D-6E8A-4147-A177-3AD203B41FA5}">
                      <a16:colId xmlns:a16="http://schemas.microsoft.com/office/drawing/2014/main" val="3710653795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3191868042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165465004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589045515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3929916259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3364081275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2584937732"/>
                    </a:ext>
                  </a:extLst>
                </a:gridCol>
                <a:gridCol w="905367">
                  <a:extLst>
                    <a:ext uri="{9D8B030D-6E8A-4147-A177-3AD203B41FA5}">
                      <a16:colId xmlns:a16="http://schemas.microsoft.com/office/drawing/2014/main" val="1509820159"/>
                    </a:ext>
                  </a:extLst>
                </a:gridCol>
              </a:tblGrid>
              <a:tr h="1056679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í þús. kr.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Heildar        tekjur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Þjónustu                 tekjur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Reiknaðar tekjur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Launa                kostnaður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Innri leiga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Annar rekstrar   kostnaður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Heildar            kostnaður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024092229"/>
                  </a:ext>
                </a:extLst>
              </a:tr>
              <a:tr h="412105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Íþróttamiðstöð Hellu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57.384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20.114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37.270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44.349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62.767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24.276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74.008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029513359"/>
                  </a:ext>
                </a:extLst>
              </a:tr>
              <a:tr h="412105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Íþróttahúsið Þykkvabæ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8.280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2.066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6.214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4.822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23.721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3.381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23.644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304993639"/>
                  </a:ext>
                </a:extLst>
              </a:tr>
              <a:tr h="412105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Íþróttamiðstöð Laugalandi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14.395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5.394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9.000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10.756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18.358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10.778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25.497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974517058"/>
                  </a:ext>
                </a:extLst>
              </a:tr>
              <a:tr h="412105">
                <a:tc>
                  <a:txBody>
                    <a:bodyPr/>
                    <a:lstStyle/>
                    <a:p>
                      <a:pPr algn="l" fontAlgn="b"/>
                      <a:r>
                        <a:rPr lang="is-IS" sz="1400" b="1" u="none" strike="noStrike">
                          <a:effectLst/>
                        </a:rPr>
                        <a:t>Samtals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80.059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27.574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52.484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59.927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104.846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>
                          <a:effectLst/>
                        </a:rPr>
                        <a:t>38.435</a:t>
                      </a:r>
                      <a:endParaRPr lang="is-I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400" b="1" u="none" strike="noStrike" dirty="0">
                          <a:effectLst/>
                        </a:rPr>
                        <a:t>123.149</a:t>
                      </a:r>
                      <a:endParaRPr lang="is-I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80226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770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Rekstur íþróttamiðstöðva, </a:t>
            </a:r>
            <a:br>
              <a:rPr lang="is-IS" dirty="0"/>
            </a:br>
            <a:r>
              <a:rPr lang="is-IS" dirty="0"/>
              <a:t>kostnaður pr. íbúa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195844"/>
              </p:ext>
            </p:extLst>
          </p:nvPr>
        </p:nvGraphicFramePr>
        <p:xfrm>
          <a:off x="3251200" y="2527300"/>
          <a:ext cx="4584700" cy="2273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4672">
                  <a:extLst>
                    <a:ext uri="{9D8B030D-6E8A-4147-A177-3AD203B41FA5}">
                      <a16:colId xmlns:a16="http://schemas.microsoft.com/office/drawing/2014/main" val="3686659084"/>
                    </a:ext>
                  </a:extLst>
                </a:gridCol>
                <a:gridCol w="1370028">
                  <a:extLst>
                    <a:ext uri="{9D8B030D-6E8A-4147-A177-3AD203B41FA5}">
                      <a16:colId xmlns:a16="http://schemas.microsoft.com/office/drawing/2014/main" val="1586760127"/>
                    </a:ext>
                  </a:extLst>
                </a:gridCol>
              </a:tblGrid>
              <a:tr h="692461">
                <a:tc>
                  <a:txBody>
                    <a:bodyPr/>
                    <a:lstStyle/>
                    <a:p>
                      <a:pPr algn="l" fontAlgn="b"/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Kostnaður pr íbúa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07244403"/>
                  </a:ext>
                </a:extLst>
              </a:tr>
              <a:tr h="395210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Íþróttamiðstöð Hellu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41.138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732908747"/>
                  </a:ext>
                </a:extLst>
              </a:tr>
              <a:tr h="395210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Íþróttahúsið Þykkvabæ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13.143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971037926"/>
                  </a:ext>
                </a:extLst>
              </a:tr>
              <a:tr h="395210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Íþróttamiðstöð Laugalandi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14.173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00278180"/>
                  </a:ext>
                </a:extLst>
              </a:tr>
              <a:tr h="395210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>
                          <a:effectLst/>
                        </a:rPr>
                        <a:t>Samtals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68.454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018879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952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Félagsmiðstöð – fjöldi krakka í 5-10 bekk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566007"/>
              </p:ext>
            </p:extLst>
          </p:nvPr>
        </p:nvGraphicFramePr>
        <p:xfrm>
          <a:off x="2120900" y="1690688"/>
          <a:ext cx="7175500" cy="38846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9445">
                  <a:extLst>
                    <a:ext uri="{9D8B030D-6E8A-4147-A177-3AD203B41FA5}">
                      <a16:colId xmlns:a16="http://schemas.microsoft.com/office/drawing/2014/main" val="2558838491"/>
                    </a:ext>
                  </a:extLst>
                </a:gridCol>
                <a:gridCol w="2060784">
                  <a:extLst>
                    <a:ext uri="{9D8B030D-6E8A-4147-A177-3AD203B41FA5}">
                      <a16:colId xmlns:a16="http://schemas.microsoft.com/office/drawing/2014/main" val="2830311189"/>
                    </a:ext>
                  </a:extLst>
                </a:gridCol>
                <a:gridCol w="2135271">
                  <a:extLst>
                    <a:ext uri="{9D8B030D-6E8A-4147-A177-3AD203B41FA5}">
                      <a16:colId xmlns:a16="http://schemas.microsoft.com/office/drawing/2014/main" val="2590694547"/>
                    </a:ext>
                  </a:extLst>
                </a:gridCol>
              </a:tblGrid>
              <a:tr h="121584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s-IS" sz="2400" b="1" u="none" strike="noStrike" dirty="0">
                          <a:effectLst/>
                        </a:rPr>
                        <a:t>Fjöldi barna í félagsmiðstöð 1. des 2016</a:t>
                      </a:r>
                      <a:endParaRPr lang="is-I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s-I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129478"/>
                  </a:ext>
                </a:extLst>
              </a:tr>
              <a:tr h="1246235"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1" u="none" strike="noStrike" dirty="0">
                          <a:effectLst/>
                        </a:rPr>
                        <a:t>111</a:t>
                      </a:r>
                      <a:endParaRPr lang="is-I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1" u="none" strike="noStrike">
                          <a:effectLst/>
                        </a:rPr>
                        <a:t>86,72%</a:t>
                      </a:r>
                      <a:endParaRPr lang="is-I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2400" b="1" u="none" strike="noStrike">
                          <a:effectLst/>
                        </a:rPr>
                        <a:t>Rangárþing ytra</a:t>
                      </a:r>
                      <a:endParaRPr lang="is-I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46887102"/>
                  </a:ext>
                </a:extLst>
              </a:tr>
              <a:tr h="711268"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1" u="none" strike="noStrike" dirty="0">
                          <a:effectLst/>
                        </a:rPr>
                        <a:t>17</a:t>
                      </a:r>
                      <a:endParaRPr lang="is-I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1" u="none" strike="noStrike" dirty="0">
                          <a:effectLst/>
                        </a:rPr>
                        <a:t>13,28%</a:t>
                      </a:r>
                      <a:endParaRPr lang="is-I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2400" b="1" u="none" strike="noStrike">
                          <a:effectLst/>
                        </a:rPr>
                        <a:t>Ásahreppur</a:t>
                      </a:r>
                      <a:endParaRPr lang="is-I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111417305"/>
                  </a:ext>
                </a:extLst>
              </a:tr>
              <a:tr h="711268"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1" u="none" strike="noStrike">
                          <a:effectLst/>
                        </a:rPr>
                        <a:t>128</a:t>
                      </a:r>
                      <a:endParaRPr lang="is-I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l" fontAlgn="b"/>
                      <a:endParaRPr lang="is-I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4269456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500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Félagsmiðstöð – Heildakostnaður og skipting milli sveitarfélaga.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Í þús. kr.</a:t>
            </a:r>
          </a:p>
          <a:p>
            <a:endParaRPr lang="is-I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6730" y="3298164"/>
            <a:ext cx="7184109" cy="160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Félagsmiðstöð – greining kostnaðar</a:t>
            </a:r>
            <a:br>
              <a:rPr lang="is-IS" dirty="0"/>
            </a:br>
            <a:r>
              <a:rPr lang="is-IS" sz="1200" dirty="0"/>
              <a:t>Í þús kr.</a:t>
            </a:r>
            <a:endParaRPr lang="is-I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874314"/>
              </p:ext>
            </p:extLst>
          </p:nvPr>
        </p:nvGraphicFramePr>
        <p:xfrm>
          <a:off x="2260600" y="2311400"/>
          <a:ext cx="5651499" cy="28041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7305">
                  <a:extLst>
                    <a:ext uri="{9D8B030D-6E8A-4147-A177-3AD203B41FA5}">
                      <a16:colId xmlns:a16="http://schemas.microsoft.com/office/drawing/2014/main" val="2026823777"/>
                    </a:ext>
                  </a:extLst>
                </a:gridCol>
                <a:gridCol w="2784194">
                  <a:extLst>
                    <a:ext uri="{9D8B030D-6E8A-4147-A177-3AD203B41FA5}">
                      <a16:colId xmlns:a16="http://schemas.microsoft.com/office/drawing/2014/main" val="2746962823"/>
                    </a:ext>
                  </a:extLst>
                </a:gridCol>
              </a:tblGrid>
              <a:tr h="957896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 dirty="0">
                          <a:effectLst/>
                        </a:rPr>
                        <a:t>Greiðslur til starfsmanna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>
                          <a:effectLst/>
                        </a:rPr>
                        <a:t>1.559</a:t>
                      </a:r>
                      <a:endParaRPr lang="is-I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545100598"/>
                  </a:ext>
                </a:extLst>
              </a:tr>
              <a:tr h="778063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 dirty="0">
                          <a:effectLst/>
                        </a:rPr>
                        <a:t>Húsaleiga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2.350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1477083698"/>
                  </a:ext>
                </a:extLst>
              </a:tr>
              <a:tr h="1068142">
                <a:tc>
                  <a:txBody>
                    <a:bodyPr/>
                    <a:lstStyle/>
                    <a:p>
                      <a:pPr algn="l" fontAlgn="b"/>
                      <a:r>
                        <a:rPr lang="is-IS" sz="1800" b="1" u="none" strike="noStrike" dirty="0">
                          <a:effectLst/>
                        </a:rPr>
                        <a:t>Annar rekstrarkostnaður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800" b="1" u="none" strike="noStrike" dirty="0">
                          <a:effectLst/>
                        </a:rPr>
                        <a:t>1.140</a:t>
                      </a:r>
                      <a:endParaRPr lang="is-I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12597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961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Vinnuskóli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Heildarkostnaður við vinnuskólann var 8.010 þús. 2016</a:t>
            </a:r>
          </a:p>
          <a:p>
            <a:r>
              <a:rPr lang="is-IS" dirty="0"/>
              <a:t>Ásahreppur greiðir laun sinna ungmenna.</a:t>
            </a:r>
          </a:p>
          <a:p>
            <a:r>
              <a:rPr lang="is-IS" dirty="0"/>
              <a:t>Hlutdeild í umsjónarkostnaði miðað við fjölda ungmenna.</a:t>
            </a:r>
          </a:p>
          <a:p>
            <a:r>
              <a:rPr lang="is-IS" dirty="0"/>
              <a:t>Hlutdeild í kostnaði sem tengist vinnuskólanum beint miðað við fjölda ungmenna.</a:t>
            </a:r>
          </a:p>
          <a:p>
            <a:r>
              <a:rPr lang="is-IS" dirty="0"/>
              <a:t>Árið 2016 var 1 sumarstarfsmaður eldri en 16 ára úr Ásahreppi og 1 barn í vinnuskólanum.</a:t>
            </a:r>
          </a:p>
          <a:p>
            <a:r>
              <a:rPr lang="is-IS" dirty="0"/>
              <a:t>Ásahreppur greiddi 1,2 milljónir í þetta verkefni. Þar af 204 þús til vinnuskólans.</a:t>
            </a:r>
          </a:p>
        </p:txBody>
      </p:sp>
    </p:spTree>
    <p:extLst>
      <p:ext uri="{BB962C8B-B14F-4D97-AF65-F5344CB8AC3E}">
        <p14:creationId xmlns:p14="http://schemas.microsoft.com/office/powerpoint/2010/main" val="31331624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1333</TotalTime>
  <Words>554</Words>
  <Application>Microsoft Office PowerPoint</Application>
  <PresentationFormat>Widescreen</PresentationFormat>
  <Paragraphs>136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Facet</vt:lpstr>
      <vt:lpstr>Rekstur samstarfverkefna utan byggðarsamlaga</vt:lpstr>
      <vt:lpstr>Íþróttamiðstöðvar á Hellu, Laugalandi og Þykkvabæ</vt:lpstr>
      <vt:lpstr>Heildarkostnaður við rekstur íþróttamiðstöðva og skipting milli sveitarfélaganna.</vt:lpstr>
      <vt:lpstr>Greining á heildarkostnaði </vt:lpstr>
      <vt:lpstr>Rekstur íþróttamiðstöðva,  kostnaður pr. íbúa</vt:lpstr>
      <vt:lpstr>Félagsmiðstöð – fjöldi krakka í 5-10 bekk</vt:lpstr>
      <vt:lpstr>Félagsmiðstöð – Heildakostnaður og skipting milli sveitarfélaga.</vt:lpstr>
      <vt:lpstr>Félagsmiðstöð – greining kostnaðar Í þús kr.</vt:lpstr>
      <vt:lpstr>Vinnuskóli</vt:lpstr>
      <vt:lpstr>Þjónustumiðstöð</vt:lpstr>
      <vt:lpstr>Skrifstofa Rangárþings ytra</vt:lpstr>
      <vt:lpstr>Ásahreppur</vt:lpstr>
      <vt:lpstr>Önnur samstarfsverkefni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Rekstur samstarfverkefna utan byggðarsamlaga</dc:title>
  <dc:creator>Klara Viðarsdóttir</dc:creator>
  <cp:lastModifiedBy>Klara Viðarsdóttir</cp:lastModifiedBy>
  <cp:revision>18</cp:revision>
  <dcterms:created xsi:type="dcterms:W3CDTF">2017-05-16T18:39:15Z</dcterms:created>
  <dcterms:modified xsi:type="dcterms:W3CDTF">2017-05-18T08:21:01Z</dcterms:modified>
</cp:coreProperties>
</file>